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0" r:id="rId4"/>
    <p:sldId id="258" r:id="rId5"/>
    <p:sldId id="259" r:id="rId6"/>
    <p:sldId id="260" r:id="rId7"/>
    <p:sldId id="280" r:id="rId8"/>
    <p:sldId id="261" r:id="rId9"/>
    <p:sldId id="272" r:id="rId10"/>
    <p:sldId id="279" r:id="rId11"/>
    <p:sldId id="278" r:id="rId12"/>
    <p:sldId id="262" r:id="rId13"/>
    <p:sldId id="274" r:id="rId14"/>
    <p:sldId id="263" r:id="rId15"/>
    <p:sldId id="275" r:id="rId16"/>
    <p:sldId id="277" r:id="rId17"/>
    <p:sldId id="283" r:id="rId18"/>
    <p:sldId id="264" r:id="rId19"/>
    <p:sldId id="265" r:id="rId20"/>
    <p:sldId id="267" r:id="rId21"/>
    <p:sldId id="285" r:id="rId22"/>
    <p:sldId id="266" r:id="rId23"/>
    <p:sldId id="284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5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5B2B4-90E1-42E1-B653-F104BED62651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1C2A6-929F-4B0A-81FB-7D441AFB22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3DFBBE-45E5-4C3E-9181-57914FFD3B1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76198" indent="-176198">
              <a:spcBef>
                <a:spcPct val="50000"/>
              </a:spcBef>
              <a:buFontTx/>
              <a:buChar char="•"/>
              <a:defRPr/>
            </a:pPr>
            <a:r>
              <a:rPr lang="en-US" sz="2000" dirty="0"/>
              <a:t>Measured with a barometer</a:t>
            </a:r>
          </a:p>
          <a:p>
            <a:pPr marL="176198" indent="-176198">
              <a:spcBef>
                <a:spcPct val="50000"/>
              </a:spcBef>
              <a:buFontTx/>
              <a:buChar char="•"/>
              <a:defRPr/>
            </a:pPr>
            <a:r>
              <a:rPr lang="en-US" sz="2000" dirty="0"/>
              <a:t>Average pressure at sea level can be expressed in different ways:</a:t>
            </a:r>
          </a:p>
          <a:p>
            <a:pPr marL="461922" lvl="1" indent="-4763">
              <a:spcBef>
                <a:spcPct val="50000"/>
              </a:spcBef>
              <a:defRPr/>
            </a:pPr>
            <a:r>
              <a:rPr lang="en-US" sz="2000" dirty="0"/>
              <a:t>1 kilogram/cm</a:t>
            </a:r>
            <a:r>
              <a:rPr lang="en-US" sz="2000" baseline="30000" dirty="0"/>
              <a:t>2</a:t>
            </a:r>
            <a:r>
              <a:rPr lang="en-US" sz="2000" dirty="0"/>
              <a:t>=15 pounds/in</a:t>
            </a:r>
            <a:r>
              <a:rPr lang="en-US" sz="2000" baseline="30000" dirty="0"/>
              <a:t>2</a:t>
            </a:r>
            <a:r>
              <a:rPr lang="en-US" sz="2000" dirty="0"/>
              <a:t>=</a:t>
            </a:r>
            <a:br>
              <a:rPr lang="en-US" sz="2000" dirty="0"/>
            </a:br>
            <a:r>
              <a:rPr lang="en-US" sz="2000" dirty="0"/>
              <a:t>101,320 Pa (</a:t>
            </a:r>
            <a:r>
              <a:rPr lang="en-US" sz="2000" dirty="0" err="1"/>
              <a:t>pascals</a:t>
            </a:r>
            <a:r>
              <a:rPr lang="en-US" sz="2000" dirty="0"/>
              <a:t>)=76 cm Hg (mercury)=29.92 in Hg=1013.2 </a:t>
            </a:r>
            <a:r>
              <a:rPr lang="en-US" sz="2000" dirty="0" err="1"/>
              <a:t>mb</a:t>
            </a:r>
            <a:r>
              <a:rPr lang="en-US" sz="2000" dirty="0"/>
              <a:t> (</a:t>
            </a:r>
            <a:r>
              <a:rPr lang="en-US" sz="2000" dirty="0" err="1"/>
              <a:t>millibars</a:t>
            </a:r>
            <a:r>
              <a:rPr lang="en-US" sz="2000" dirty="0"/>
              <a:t>)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E36076-85B0-4C00-AEF8-7536D416532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SURFACE AIR</a:t>
            </a:r>
          </a:p>
          <a:p>
            <a:r>
              <a:rPr lang="en-US"/>
              <a:t>CORIOLIS FORCE PULLS WIND TO RIGHT SO DIRECTION OF MOTION PULLED TO RIGHT.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02CE05-E2CD-48F8-B5DB-EA6401B7925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1C9FAE-B739-4D25-992E-B96C46DE3E2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4C19A8-CD6B-4F46-90B6-8727A6FD56D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HIGHER UP IN ALTITUDE</a:t>
            </a:r>
          </a:p>
          <a:p>
            <a:r>
              <a:rPr lang="en-US"/>
              <a:t>No Frictional force with winds aloft.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81F42F-68BA-476C-8A8E-475364067FE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FA19A908-128A-46FC-8F66-A042EBA34C06}" type="slidenum">
              <a:rPr lang="en-US" sz="1200" smtClean="0"/>
              <a:pPr eaLnBrk="1" hangingPunct="1">
                <a:defRPr/>
              </a:pPr>
              <a:t>17</a:t>
            </a:fld>
            <a:endParaRPr lang="en-US" sz="120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/>
              <a:t>Chapter 5, Figure 5.28 Labeled   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E763B2A2-7FF1-4E6E-86C9-AA1AE3B111A1}" type="slidenum">
              <a:rPr lang="en-US" sz="1200" smtClean="0"/>
              <a:pPr eaLnBrk="1" hangingPunct="1">
                <a:defRPr/>
              </a:pPr>
              <a:t>21</a:t>
            </a:fld>
            <a:endParaRPr lang="en-US" sz="120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/>
              <a:t>Chapter 5, Figure 5.36 Labeled   </a:t>
            </a:r>
          </a:p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9DEE3DD2-815D-49AB-BC62-89237ED62DA5}" type="slidenum">
              <a:rPr lang="en-US" sz="1200" smtClean="0"/>
              <a:pPr eaLnBrk="1" hangingPunct="1">
                <a:defRPr/>
              </a:pPr>
              <a:t>23</a:t>
            </a:fld>
            <a:endParaRPr lang="en-US" sz="120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Chapter 5, Figure 5.32A Labeled   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7C8B5-0AA2-4227-AAB3-BA97A83685C5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75988-03EF-4004-9698-81A872D0CD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7" Type="http://schemas.openxmlformats.org/officeDocument/2006/relationships/image" Target="../media/image12.png"/><Relationship Id="rId2" Type="http://schemas.microsoft.com/office/2007/relationships/media" Target="../media/media7.mp4"/><Relationship Id="rId1" Type="http://schemas.openxmlformats.org/officeDocument/2006/relationships/tags" Target="../tags/tag1.xml"/><Relationship Id="rId6" Type="http://schemas.openxmlformats.org/officeDocument/2006/relationships/image" Target="../media/image11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Atmospheric pressure and Wind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B72AE484-38DD-467D-9EDB-0D5362C9D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14"/>
    </mc:Choice>
    <mc:Fallback>
      <p:transition spd="slow" advTm="25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motions</a:t>
            </a:r>
          </a:p>
        </p:txBody>
      </p:sp>
      <p:pic>
        <p:nvPicPr>
          <p:cNvPr id="35844" name="Picture 5" descr="MPG_11e_Figure_05_11_L.jpg"/>
          <p:cNvPicPr>
            <a:picLocks noChangeAspect="1"/>
          </p:cNvPicPr>
          <p:nvPr/>
        </p:nvPicPr>
        <p:blipFill>
          <a:blip r:embed="rId4"/>
          <a:srcRect b="2841"/>
          <a:stretch>
            <a:fillRect/>
          </a:stretch>
        </p:blipFill>
        <p:spPr bwMode="auto">
          <a:xfrm>
            <a:off x="2057400" y="1905000"/>
            <a:ext cx="4727575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86000" y="5334000"/>
            <a:ext cx="13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5334000"/>
            <a:ext cx="123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Divergence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DD35EDE3-F90A-4BC4-8502-075FFCDE6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3"/>
    </mc:Choice>
    <mc:Fallback>
      <p:transition spd="slow" advTm="22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Cyclones and Anticyclones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04800" y="839788"/>
            <a:ext cx="8229600" cy="5106987"/>
          </a:xfrm>
        </p:spPr>
        <p:txBody>
          <a:bodyPr/>
          <a:lstStyle/>
          <a:p>
            <a:r>
              <a:rPr lang="en-US" sz="2400" dirty="0">
                <a:ea typeface="ヒラギノ角ゴ Pro W3" charset="-128"/>
              </a:rPr>
              <a:t>Wind directions around cyclones and anticyclones dictated by force balances described previously</a:t>
            </a:r>
          </a:p>
          <a:p>
            <a:r>
              <a:rPr lang="en-US" sz="2400" dirty="0">
                <a:ea typeface="ヒラギノ角ゴ Pro W3" charset="-128"/>
              </a:rPr>
              <a:t>Differing </a:t>
            </a:r>
            <a:r>
              <a:rPr lang="en-US" sz="2400" dirty="0" err="1">
                <a:ea typeface="ヒラギノ角ゴ Pro W3" charset="-128"/>
              </a:rPr>
              <a:t>Coriolis</a:t>
            </a:r>
            <a:r>
              <a:rPr lang="en-US" sz="2400" dirty="0">
                <a:ea typeface="ヒラギノ角ゴ Pro W3" charset="-128"/>
              </a:rPr>
              <a:t> force causes winds to blow opposite in each hemisphere</a:t>
            </a:r>
          </a:p>
        </p:txBody>
      </p:sp>
      <p:pic>
        <p:nvPicPr>
          <p:cNvPr id="34820" name="Picture 5" descr="MPG_11e_Figure_05_10_L.jpg"/>
          <p:cNvPicPr>
            <a:picLocks noChangeAspect="1"/>
          </p:cNvPicPr>
          <p:nvPr/>
        </p:nvPicPr>
        <p:blipFill>
          <a:blip r:embed="rId4"/>
          <a:srcRect b="4997"/>
          <a:stretch>
            <a:fillRect/>
          </a:stretch>
        </p:blipFill>
        <p:spPr bwMode="auto">
          <a:xfrm>
            <a:off x="304800" y="2936874"/>
            <a:ext cx="822960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F71D698-6E0F-405B-9A89-39B4A5E537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90"/>
    </mc:Choice>
    <mc:Fallback>
      <p:transition spd="slow" advTm="80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Circulation of the Atmosphere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65125" y="1141413"/>
            <a:ext cx="4283075" cy="5106987"/>
          </a:xfrm>
        </p:spPr>
        <p:txBody>
          <a:bodyPr>
            <a:normAutofit/>
          </a:bodyPr>
          <a:lstStyle/>
          <a:p>
            <a:pPr lvl="1" eaLnBrk="1" hangingPunct="1"/>
            <a:r>
              <a:rPr lang="en-US" dirty="0"/>
              <a:t>Non rotating earth</a:t>
            </a:r>
          </a:p>
          <a:p>
            <a:pPr lvl="1" eaLnBrk="1" hangingPunct="1"/>
            <a:r>
              <a:rPr lang="en-US" dirty="0"/>
              <a:t>Thermal low pressure forms over equator</a:t>
            </a:r>
          </a:p>
          <a:p>
            <a:pPr lvl="1" eaLnBrk="1" hangingPunct="1"/>
            <a:r>
              <a:rPr lang="en-US" dirty="0"/>
              <a:t>Thermal high forms over poles</a:t>
            </a:r>
          </a:p>
          <a:p>
            <a:endParaRPr lang="en-US" dirty="0">
              <a:ea typeface="ヒラギノ角ゴ Pro W3" charset="-128"/>
            </a:endParaRPr>
          </a:p>
        </p:txBody>
      </p:sp>
      <p:pic>
        <p:nvPicPr>
          <p:cNvPr id="37892" name="Picture 5" descr="MPG_11e_Figure_05_12_L.jpg"/>
          <p:cNvPicPr>
            <a:picLocks noChangeAspect="1"/>
          </p:cNvPicPr>
          <p:nvPr/>
        </p:nvPicPr>
        <p:blipFill>
          <a:blip r:embed="rId4" cstate="print"/>
          <a:srcRect b="2605"/>
          <a:stretch>
            <a:fillRect/>
          </a:stretch>
        </p:blipFill>
        <p:spPr bwMode="auto">
          <a:xfrm>
            <a:off x="4648200" y="1355725"/>
            <a:ext cx="43021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B99130C-A872-47E3-94A3-BC7293668B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88"/>
    </mc:Choice>
    <mc:Fallback>
      <p:transition spd="slow" advTm="4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0" y="9525"/>
            <a:ext cx="5972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latin typeface="Arial Black" pitchFamily="34" charset="0"/>
              </a:rPr>
              <a:t>Global Wind and Pressure Patterns</a:t>
            </a:r>
          </a:p>
        </p:txBody>
      </p:sp>
      <p:pic>
        <p:nvPicPr>
          <p:cNvPr id="12292" name="Picture 4" descr="w0101"/>
          <p:cNvPicPr preferRelativeResize="0"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08" r="8333"/>
          <a:stretch>
            <a:fillRect/>
          </a:stretch>
        </p:blipFill>
        <p:spPr bwMode="auto">
          <a:xfrm>
            <a:off x="1752600" y="1143000"/>
            <a:ext cx="5334000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FDBAD93-1500-4455-B1C3-8E22D4449A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Click="0" advTm="1792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General Circulation of the Atmosphere</a:t>
            </a:r>
            <a:endParaRPr lang="en-US" sz="3600" b="0" dirty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365125" y="1141413"/>
            <a:ext cx="4206875" cy="510698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ヒラギノ角ゴ Pro W3" charset="-128"/>
              </a:rPr>
              <a:t>Observed general circulation</a:t>
            </a:r>
          </a:p>
          <a:p>
            <a:pPr lvl="1" eaLnBrk="1" hangingPunct="1"/>
            <a:r>
              <a:rPr lang="en-US" dirty="0"/>
              <a:t>Addition of Earth</a:t>
            </a:r>
            <a:r>
              <a:rPr lang="ja-JP" altLang="en-US"/>
              <a:t>’</a:t>
            </a:r>
            <a:r>
              <a:rPr lang="en-US" altLang="ja-JP" dirty="0"/>
              <a:t>s rotation increases complexity of circulation</a:t>
            </a:r>
          </a:p>
          <a:p>
            <a:pPr lvl="1" eaLnBrk="1" hangingPunct="1"/>
            <a:r>
              <a:rPr lang="en-US" dirty="0"/>
              <a:t>Hadley cells</a:t>
            </a:r>
          </a:p>
          <a:p>
            <a:endParaRPr lang="en-US" dirty="0">
              <a:ea typeface="ヒラギノ角ゴ Pro W3" charset="-128"/>
            </a:endParaRPr>
          </a:p>
        </p:txBody>
      </p:sp>
      <p:pic>
        <p:nvPicPr>
          <p:cNvPr id="38916" name="Picture 5" descr="MPG_11e_Figure_05_14_L.jpg"/>
          <p:cNvPicPr>
            <a:picLocks noChangeAspect="1"/>
          </p:cNvPicPr>
          <p:nvPr/>
        </p:nvPicPr>
        <p:blipFill>
          <a:blip r:embed="rId4"/>
          <a:srcRect b="3014"/>
          <a:stretch>
            <a:fillRect/>
          </a:stretch>
        </p:blipFill>
        <p:spPr bwMode="auto">
          <a:xfrm>
            <a:off x="4572000" y="1295400"/>
            <a:ext cx="4403725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DB57E6AF-68BE-4063-9F03-41DEF630DF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30"/>
    </mc:Choice>
    <mc:Fallback>
      <p:transition spd="slow" advTm="2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2079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latin typeface="Arial Black" pitchFamily="34" charset="0"/>
              </a:rPr>
              <a:t>Winds Aloft</a:t>
            </a:r>
          </a:p>
        </p:txBody>
      </p:sp>
      <p:sp>
        <p:nvSpPr>
          <p:cNvPr id="260099" name="Text Box 3"/>
          <p:cNvSpPr txBox="1">
            <a:spLocks noChangeArrowheads="1"/>
          </p:cNvSpPr>
          <p:nvPr/>
        </p:nvSpPr>
        <p:spPr bwMode="auto">
          <a:xfrm>
            <a:off x="0" y="457200"/>
            <a:ext cx="5638800" cy="181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682625" algn="l"/>
              </a:tabLst>
            </a:pPr>
            <a:r>
              <a:rPr lang="en-US" dirty="0"/>
              <a:t>The </a:t>
            </a:r>
            <a:r>
              <a:rPr lang="en-US" dirty="0" err="1"/>
              <a:t>Geostrophic</a:t>
            </a:r>
            <a:r>
              <a:rPr lang="en-US" dirty="0"/>
              <a:t> Wind</a:t>
            </a:r>
          </a:p>
          <a:p>
            <a:pPr>
              <a:spcBef>
                <a:spcPct val="50000"/>
              </a:spcBef>
              <a:tabLst>
                <a:tab pos="682625" algn="l"/>
              </a:tabLst>
            </a:pPr>
            <a:r>
              <a:rPr lang="en-US" sz="2000" dirty="0"/>
              <a:t>Forces acting on an upper air parcel:</a:t>
            </a:r>
          </a:p>
          <a:p>
            <a:pPr marL="457200" indent="-457200">
              <a:spcBef>
                <a:spcPct val="10000"/>
              </a:spcBef>
              <a:tabLst>
                <a:tab pos="682625" algn="l"/>
              </a:tabLst>
            </a:pPr>
            <a:r>
              <a:rPr lang="en-US" sz="2000" dirty="0"/>
              <a:t>1. Pressure gradient force:</a:t>
            </a:r>
          </a:p>
          <a:p>
            <a:pPr>
              <a:spcBef>
                <a:spcPct val="10000"/>
              </a:spcBef>
              <a:tabLst>
                <a:tab pos="682625" algn="l"/>
              </a:tabLst>
            </a:pPr>
            <a:r>
              <a:rPr lang="en-US" sz="2000" dirty="0"/>
              <a:t>2. </a:t>
            </a:r>
            <a:r>
              <a:rPr lang="en-US" sz="2000" dirty="0" err="1"/>
              <a:t>Coriolis</a:t>
            </a:r>
            <a:r>
              <a:rPr lang="en-US" sz="2000" dirty="0"/>
              <a:t> force</a:t>
            </a:r>
          </a:p>
          <a:p>
            <a:pPr>
              <a:spcBef>
                <a:spcPct val="10000"/>
              </a:spcBef>
              <a:buFont typeface="Wingdings" pitchFamily="2" charset="2"/>
              <a:buNone/>
              <a:tabLst>
                <a:tab pos="682625" algn="l"/>
              </a:tabLst>
            </a:pPr>
            <a:r>
              <a:rPr lang="en-US" dirty="0"/>
              <a:t>	</a:t>
            </a:r>
          </a:p>
        </p:txBody>
      </p:sp>
      <p:pic>
        <p:nvPicPr>
          <p:cNvPr id="16388" name="Picture 5" descr="w0106"/>
          <p:cNvPicPr preferRelativeResize="0">
            <a:picLocks noChangeAspect="1" noChangeArrowheads="1"/>
          </p:cNvPicPr>
          <p:nvPr/>
        </p:nvPicPr>
        <p:blipFill>
          <a:blip r:embed="rId5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</a:blip>
          <a:srcRect l="4494" t="65918" r="57303"/>
          <a:stretch>
            <a:fillRect/>
          </a:stretch>
        </p:blipFill>
        <p:spPr bwMode="auto">
          <a:xfrm>
            <a:off x="5638800" y="990600"/>
            <a:ext cx="3276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152400" y="2743200"/>
            <a:ext cx="4876800" cy="925513"/>
          </a:xfrm>
          <a:prstGeom prst="rect">
            <a:avLst/>
          </a:prstGeom>
          <a:noFill/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 dirty="0" err="1"/>
              <a:t>Geostrophic</a:t>
            </a:r>
            <a:r>
              <a:rPr lang="en-US" sz="1800" i="1" dirty="0"/>
              <a:t> Wind</a:t>
            </a:r>
            <a:r>
              <a:rPr lang="en-US" sz="1800" dirty="0"/>
              <a:t>: wind at high levels above the Earth’s surface blowing parallel with a system of straight parallel isobars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DA821D6-C28C-44B8-9294-0B41E1352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15"/>
    </mc:Choice>
    <mc:Fallback>
      <p:transition spd="slow" advTm="4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/>
              <a:t>Visualizing Physical Geography</a:t>
            </a:r>
            <a:br>
              <a:rPr lang="en-US"/>
            </a:br>
            <a:r>
              <a:rPr lang="en-US"/>
              <a:t>Copyright </a:t>
            </a:r>
            <a:r>
              <a:rPr lang="en-US">
                <a:cs typeface="Times New Roman" pitchFamily="18" charset="0"/>
              </a:rPr>
              <a:t>© 2008 John Wiley and Sons Publishers Inc.</a:t>
            </a:r>
          </a:p>
          <a:p>
            <a:endParaRPr lang="en-US"/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0" y="9525"/>
            <a:ext cx="2079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latin typeface="Arial Black" pitchFamily="34" charset="0"/>
              </a:rPr>
              <a:t>Winds Aloft</a:t>
            </a:r>
          </a:p>
        </p:txBody>
      </p:sp>
      <p:pic>
        <p:nvPicPr>
          <p:cNvPr id="18436" name="Picture 5" descr="w0110"/>
          <p:cNvPicPr preferRelativeResize="0">
            <a:picLocks noChangeAspect="1" noChangeArrowheads="1"/>
          </p:cNvPicPr>
          <p:nvPr/>
        </p:nvPicPr>
        <p:blipFill>
          <a:blip r:embed="rId5"/>
          <a:srcRect t="7408" b="6172"/>
          <a:stretch>
            <a:fillRect/>
          </a:stretch>
        </p:blipFill>
        <p:spPr bwMode="auto">
          <a:xfrm>
            <a:off x="914400" y="914400"/>
            <a:ext cx="3048000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6" descr="p0078b-yu"/>
          <p:cNvPicPr preferRelativeResize="0">
            <a:picLocks noChangeAspect="1" noChangeArrowheads="1"/>
          </p:cNvPicPr>
          <p:nvPr/>
        </p:nvPicPr>
        <p:blipFill>
          <a:blip r:embed="rId6"/>
          <a:srcRect t="4938"/>
          <a:stretch>
            <a:fillRect/>
          </a:stretch>
        </p:blipFill>
        <p:spPr bwMode="auto">
          <a:xfrm>
            <a:off x="4800600" y="990600"/>
            <a:ext cx="3581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304800" y="3505200"/>
            <a:ext cx="5486400" cy="925513"/>
          </a:xfrm>
          <a:prstGeom prst="rect">
            <a:avLst/>
          </a:prstGeom>
          <a:noFill/>
          <a:ln w="9525">
            <a:solidFill>
              <a:srgbClr val="99CC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Jet streams</a:t>
            </a:r>
            <a:r>
              <a:rPr lang="en-US" sz="1800"/>
              <a:t>: high-speed air flow in narrow bands within the upper-air westerlies and along certain other global latitude zones at high levels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BAFD116-CB0B-4FB7-96C5-CE8F0B1F04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95"/>
    </mc:Choice>
    <mc:Fallback>
      <p:transition spd="slow" advTm="4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MPG_11e_Figure_05_28_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0888" y="44450"/>
            <a:ext cx="7688262" cy="658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509CC8CB-E788-4755-8B54-A1834730E3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3"/>
    </mc:Choice>
    <mc:Fallback>
      <p:transition spd="slow" advTm="21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General Circulation of the Atmosphere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ヒラギノ角ゴ Pro W3" charset="-128"/>
              </a:rPr>
              <a:t>Seasonal differences in the general circulation</a:t>
            </a:r>
          </a:p>
          <a:p>
            <a:endParaRPr lang="en-US">
              <a:ea typeface="ヒラギノ角ゴ Pro W3" charset="-128"/>
            </a:endParaRPr>
          </a:p>
        </p:txBody>
      </p:sp>
      <p:pic>
        <p:nvPicPr>
          <p:cNvPr id="39940" name="Picture 5" descr="MPG_11e_Figure_05_15_L.jpg"/>
          <p:cNvPicPr>
            <a:picLocks noChangeAspect="1"/>
          </p:cNvPicPr>
          <p:nvPr/>
        </p:nvPicPr>
        <p:blipFill>
          <a:blip r:embed="rId4" cstate="print"/>
          <a:srcRect b="2618"/>
          <a:stretch>
            <a:fillRect/>
          </a:stretch>
        </p:blipFill>
        <p:spPr bwMode="auto">
          <a:xfrm>
            <a:off x="2209800" y="2438400"/>
            <a:ext cx="4024517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168D1D08-1AC2-4CD1-B52B-9327875EEB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58"/>
    </mc:Choice>
    <mc:Fallback>
      <p:transition spd="slow" advTm="26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Modifications to the General Circulation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4130675" cy="5106987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ea typeface="ヒラギノ角ゴ Pro W3" charset="-128"/>
              </a:rPr>
              <a:t>Seasonal modifications</a:t>
            </a:r>
          </a:p>
          <a:p>
            <a:pPr lvl="1" eaLnBrk="1" hangingPunct="1"/>
            <a:r>
              <a:rPr lang="en-US" dirty="0"/>
              <a:t>Seven general circulation components shift seasonally.</a:t>
            </a:r>
          </a:p>
          <a:p>
            <a:pPr lvl="1" eaLnBrk="1" hangingPunct="1"/>
            <a:r>
              <a:rPr lang="en-US" dirty="0"/>
              <a:t>Components shift northward during Northern Hemisphere summer.</a:t>
            </a:r>
          </a:p>
          <a:p>
            <a:pPr lvl="1" eaLnBrk="1" hangingPunct="1"/>
            <a:r>
              <a:rPr lang="en-US" dirty="0"/>
              <a:t>Components shift southward during Southern Hemisphere summer.</a:t>
            </a:r>
          </a:p>
          <a:p>
            <a:endParaRPr lang="en-US" dirty="0">
              <a:ea typeface="ヒラギノ角ゴ Pro W3" charset="-128"/>
            </a:endParaRPr>
          </a:p>
        </p:txBody>
      </p:sp>
      <p:pic>
        <p:nvPicPr>
          <p:cNvPr id="50180" name="Picture 5" descr="MPG_11e_Figure_05_29_L.jpg"/>
          <p:cNvPicPr>
            <a:picLocks noChangeAspect="1"/>
          </p:cNvPicPr>
          <p:nvPr/>
        </p:nvPicPr>
        <p:blipFill>
          <a:blip r:embed="rId4"/>
          <a:srcRect b="3613"/>
          <a:stretch>
            <a:fillRect/>
          </a:stretch>
        </p:blipFill>
        <p:spPr bwMode="auto">
          <a:xfrm>
            <a:off x="4191000" y="2209800"/>
            <a:ext cx="47244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B23498C-FC85-4B30-AF67-9A73C13868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57"/>
    </mc:Choice>
    <mc:Fallback>
      <p:transition spd="slow" advTm="28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Nature of Atmospheric Pressure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65125" y="1141413"/>
            <a:ext cx="4435475" cy="5106987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>
                <a:ea typeface="ヒラギノ角ゴ Pro W3" charset="-128"/>
              </a:rPr>
              <a:t>Gas molecules are continuously in motion.</a:t>
            </a:r>
          </a:p>
          <a:p>
            <a:pPr eaLnBrk="1" hangingPunct="1"/>
            <a:r>
              <a:rPr lang="en-US">
                <a:ea typeface="ヒラギノ角ゴ Pro W3" charset="-128"/>
              </a:rPr>
              <a:t>Force exerted by gas molecules is called atmospheric pressure.</a:t>
            </a:r>
          </a:p>
          <a:p>
            <a:pPr eaLnBrk="1" hangingPunct="1"/>
            <a:r>
              <a:rPr lang="en-US">
                <a:ea typeface="ヒラギノ角ゴ Pro W3" charset="-128"/>
              </a:rPr>
              <a:t>Force is exerted on every surface the gas touches.</a:t>
            </a:r>
          </a:p>
          <a:p>
            <a:pPr eaLnBrk="1" hangingPunct="1"/>
            <a:r>
              <a:rPr lang="en-US">
                <a:ea typeface="ヒラギノ角ゴ Pro W3" charset="-128"/>
              </a:rPr>
              <a:t>Pressure is approximately 14 pounds per square inch.</a:t>
            </a:r>
          </a:p>
          <a:p>
            <a:endParaRPr lang="en-US">
              <a:ea typeface="ヒラギノ角ゴ Pro W3" charset="-128"/>
            </a:endParaRPr>
          </a:p>
        </p:txBody>
      </p:sp>
      <p:pic>
        <p:nvPicPr>
          <p:cNvPr id="26628" name="Picture 5" descr="MPG_11e_Figure_05_01_L.jpg"/>
          <p:cNvPicPr>
            <a:picLocks noChangeAspect="1"/>
          </p:cNvPicPr>
          <p:nvPr/>
        </p:nvPicPr>
        <p:blipFill>
          <a:blip r:embed="rId4"/>
          <a:srcRect b="2817"/>
          <a:stretch>
            <a:fillRect/>
          </a:stretch>
        </p:blipFill>
        <p:spPr bwMode="auto">
          <a:xfrm>
            <a:off x="4667250" y="1203325"/>
            <a:ext cx="409575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94CA2421-D86B-4CBC-B700-C68E4CC14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80"/>
    </mc:Choice>
    <mc:Fallback>
      <p:transition spd="slow" advTm="44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Localized Wind Systems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365125" y="1141413"/>
            <a:ext cx="4283075" cy="5106987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>
                <a:ea typeface="ヒラギノ角ゴ Pro W3" charset="-128"/>
              </a:rPr>
              <a:t>Sea breezes</a:t>
            </a:r>
          </a:p>
          <a:p>
            <a:pPr lvl="1" eaLnBrk="1" hangingPunct="1"/>
            <a:r>
              <a:rPr lang="en-US"/>
              <a:t>Water heats more slowly than land during the day</a:t>
            </a:r>
          </a:p>
          <a:p>
            <a:pPr lvl="1" eaLnBrk="1" hangingPunct="1"/>
            <a:r>
              <a:rPr lang="en-US"/>
              <a:t>Thermal low over land; thermal high over sea</a:t>
            </a:r>
          </a:p>
          <a:p>
            <a:pPr lvl="1" eaLnBrk="1" hangingPunct="1"/>
            <a:r>
              <a:rPr lang="en-US"/>
              <a:t>Wind blows from sea </a:t>
            </a:r>
            <a:br>
              <a:rPr lang="en-US"/>
            </a:br>
            <a:r>
              <a:rPr lang="en-US"/>
              <a:t>to land</a:t>
            </a:r>
          </a:p>
          <a:p>
            <a:pPr eaLnBrk="1" hangingPunct="1"/>
            <a:r>
              <a:rPr lang="en-US">
                <a:ea typeface="ヒラギノ角ゴ Pro W3" charset="-128"/>
              </a:rPr>
              <a:t>Land breezes</a:t>
            </a:r>
          </a:p>
          <a:p>
            <a:pPr lvl="1" eaLnBrk="1" hangingPunct="1"/>
            <a:r>
              <a:rPr lang="en-US"/>
              <a:t>At night, land cools faster</a:t>
            </a:r>
          </a:p>
          <a:p>
            <a:pPr lvl="1" eaLnBrk="1" hangingPunct="1"/>
            <a:r>
              <a:rPr lang="en-US"/>
              <a:t>Thermal high over land; thermal low over sea</a:t>
            </a:r>
          </a:p>
          <a:p>
            <a:pPr lvl="1" eaLnBrk="1" hangingPunct="1"/>
            <a:r>
              <a:rPr lang="en-US"/>
              <a:t>Wind blows from land </a:t>
            </a:r>
            <a:br>
              <a:rPr lang="en-US"/>
            </a:br>
            <a:r>
              <a:rPr lang="en-US"/>
              <a:t>to sea</a:t>
            </a:r>
          </a:p>
          <a:p>
            <a:endParaRPr lang="en-US">
              <a:ea typeface="ヒラギノ角ゴ Pro W3" charset="-128"/>
            </a:endParaRPr>
          </a:p>
        </p:txBody>
      </p:sp>
      <p:pic>
        <p:nvPicPr>
          <p:cNvPr id="53252" name="Picture 7" descr="MPG_11e_Figure_05_34a_L.jpg"/>
          <p:cNvPicPr>
            <a:picLocks noChangeAspect="1"/>
          </p:cNvPicPr>
          <p:nvPr/>
        </p:nvPicPr>
        <p:blipFill>
          <a:blip r:embed="rId4"/>
          <a:srcRect t="2" b="3008"/>
          <a:stretch>
            <a:fillRect/>
          </a:stretch>
        </p:blipFill>
        <p:spPr bwMode="auto">
          <a:xfrm>
            <a:off x="5029200" y="1276350"/>
            <a:ext cx="3678238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8" descr="MPG_11e_Figure_05_34b_L.jpg"/>
          <p:cNvPicPr>
            <a:picLocks noChangeAspect="1"/>
          </p:cNvPicPr>
          <p:nvPr/>
        </p:nvPicPr>
        <p:blipFill>
          <a:blip r:embed="rId5" cstate="print"/>
          <a:srcRect b="3198"/>
          <a:stretch>
            <a:fillRect/>
          </a:stretch>
        </p:blipFill>
        <p:spPr bwMode="auto">
          <a:xfrm>
            <a:off x="5029200" y="4114800"/>
            <a:ext cx="3673475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9097E899-538C-4793-9944-DF6427B306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18"/>
    </mc:Choice>
    <mc:Fallback>
      <p:transition spd="slow" advTm="69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 descr="MPG_11e_Figure_05_36_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50" y="1303338"/>
            <a:ext cx="9099550" cy="406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8D62039-9EE4-4CA0-BAD5-05B86FA97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55"/>
    </mc:Choice>
    <mc:Fallback>
      <p:transition spd="slow" advTm="59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Modifications to the General Circulation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365125" y="1141413"/>
            <a:ext cx="4130675" cy="510698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ヒラギノ角ゴ Pro W3" charset="-128"/>
              </a:rPr>
              <a:t>Monsoons</a:t>
            </a:r>
          </a:p>
          <a:p>
            <a:pPr lvl="1" eaLnBrk="1" hangingPunct="1"/>
            <a:r>
              <a:rPr lang="en-US" dirty="0"/>
              <a:t>Winds onshore during summer</a:t>
            </a:r>
          </a:p>
          <a:p>
            <a:pPr lvl="1" eaLnBrk="1" hangingPunct="1"/>
            <a:r>
              <a:rPr lang="en-US" dirty="0"/>
              <a:t>Winds offshore during winter</a:t>
            </a:r>
          </a:p>
          <a:p>
            <a:pPr lvl="1" eaLnBrk="1" hangingPunct="1"/>
            <a:r>
              <a:rPr lang="en-US" dirty="0"/>
              <a:t>Develop due to shifts in positions of ITCZ and unequal heating of land and water</a:t>
            </a:r>
          </a:p>
          <a:p>
            <a:endParaRPr lang="en-US" dirty="0">
              <a:ea typeface="ヒラギノ角ゴ Pro W3" charset="-128"/>
            </a:endParaRPr>
          </a:p>
        </p:txBody>
      </p:sp>
      <p:pic>
        <p:nvPicPr>
          <p:cNvPr id="51204" name="Picture 6" descr="MPG_11e_Figure_05_30_L.jpg"/>
          <p:cNvPicPr>
            <a:picLocks noChangeAspect="1"/>
          </p:cNvPicPr>
          <p:nvPr/>
        </p:nvPicPr>
        <p:blipFill>
          <a:blip r:embed="rId4" cstate="print"/>
          <a:srcRect b="3802"/>
          <a:stretch>
            <a:fillRect/>
          </a:stretch>
        </p:blipFill>
        <p:spPr bwMode="auto">
          <a:xfrm>
            <a:off x="4732338" y="1600200"/>
            <a:ext cx="4411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7" descr="MPG_11e_Figure_05_31_L.jpg"/>
          <p:cNvPicPr>
            <a:picLocks noChangeAspect="1"/>
          </p:cNvPicPr>
          <p:nvPr/>
        </p:nvPicPr>
        <p:blipFill>
          <a:blip r:embed="rId5" cstate="print"/>
          <a:srcRect b="4150"/>
          <a:stretch>
            <a:fillRect/>
          </a:stretch>
        </p:blipFill>
        <p:spPr bwMode="auto">
          <a:xfrm>
            <a:off x="4343400" y="3962400"/>
            <a:ext cx="4408488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1F145C63-BAEA-4591-90B3-8C8C7DE7E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86"/>
    </mc:Choice>
    <mc:Fallback>
      <p:transition spd="slow" advTm="78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3" descr="MPG_11e_Figure_05_32a_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50" y="1325563"/>
            <a:ext cx="9099550" cy="402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9ABC454-9898-4DCB-A4C9-BE8FBF2D60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37"/>
    </mc:Choice>
    <mc:Fallback>
      <p:transition spd="slow" advTm="23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 Niño-Southern Oscillation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a typeface="ヒラギノ角ゴ Pro W3" charset="-128"/>
              </a:rPr>
              <a:t>Circulation patterns – Walker circulation (see figure)</a:t>
            </a:r>
          </a:p>
          <a:p>
            <a:pPr>
              <a:buFontTx/>
              <a:buNone/>
            </a:pPr>
            <a:endParaRPr lang="en-US" dirty="0">
              <a:ea typeface="ヒラギノ角ゴ Pro W3" charset="-128"/>
            </a:endParaRPr>
          </a:p>
        </p:txBody>
      </p:sp>
      <p:pic>
        <p:nvPicPr>
          <p:cNvPr id="56324" name="Picture 5" descr="MPG_11e_Figure_05_38_L.jpg"/>
          <p:cNvPicPr>
            <a:picLocks noChangeAspect="1"/>
          </p:cNvPicPr>
          <p:nvPr/>
        </p:nvPicPr>
        <p:blipFill>
          <a:blip r:embed="rId4"/>
          <a:srcRect b="2634"/>
          <a:stretch>
            <a:fillRect/>
          </a:stretch>
        </p:blipFill>
        <p:spPr bwMode="auto">
          <a:xfrm>
            <a:off x="3276600" y="1981200"/>
            <a:ext cx="4562475" cy="469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8903C17-BD3E-4555-8F6F-0F2DC9DA0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541"/>
    </mc:Choice>
    <mc:Fallback>
      <p:transition spd="slow" advTm="209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9525"/>
            <a:ext cx="3871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Atmospheric Pressure</a:t>
            </a:r>
          </a:p>
        </p:txBody>
      </p:sp>
      <p:pic>
        <p:nvPicPr>
          <p:cNvPr id="3077" name="Picture 5" descr="w0091"/>
          <p:cNvPicPr preferRelativeResize="0"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852" r="25926"/>
          <a:stretch>
            <a:fillRect/>
          </a:stretch>
        </p:blipFill>
        <p:spPr bwMode="auto">
          <a:xfrm>
            <a:off x="4267200" y="1828800"/>
            <a:ext cx="29749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0" y="533400"/>
            <a:ext cx="6096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6213" indent="-176213">
              <a:spcBef>
                <a:spcPct val="50000"/>
              </a:spcBef>
            </a:pPr>
            <a:r>
              <a:rPr lang="en-US" i="1" dirty="0"/>
              <a:t>Atmospheric pressure</a:t>
            </a:r>
            <a:r>
              <a:rPr lang="en-US" dirty="0"/>
              <a:t>: pressure exerted by the atmosphere because of the force of gravity acting upon the overlying column of air</a:t>
            </a: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228600" y="2209800"/>
            <a:ext cx="3505200" cy="650875"/>
          </a:xfrm>
          <a:prstGeom prst="rect">
            <a:avLst/>
          </a:prstGeom>
          <a:noFill/>
          <a:ln w="9525">
            <a:solidFill>
              <a:srgbClr val="0099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 dirty="0"/>
              <a:t>Barometer</a:t>
            </a:r>
            <a:r>
              <a:rPr lang="en-US" sz="1800" dirty="0"/>
              <a:t>: instrument that measures atmospheric pressure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36E5A46-D428-4E5D-B58D-BA558AAF8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24"/>
    </mc:Choice>
    <mc:Fallback>
      <p:transition spd="slow" advTm="56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Nature of Pressure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365125" y="1141413"/>
            <a:ext cx="4283075" cy="5106987"/>
          </a:xfrm>
        </p:spPr>
        <p:txBody>
          <a:bodyPr>
            <a:normAutofit/>
          </a:bodyPr>
          <a:lstStyle/>
          <a:p>
            <a:r>
              <a:rPr lang="en-US" dirty="0">
                <a:ea typeface="ヒラギノ角ゴ Pro W3" charset="-128"/>
              </a:rPr>
              <a:t>Isobars</a:t>
            </a:r>
          </a:p>
        </p:txBody>
      </p:sp>
      <p:pic>
        <p:nvPicPr>
          <p:cNvPr id="29700" name="Picture 5" descr="MPG_11e_Figure_05_04_L.jpg"/>
          <p:cNvPicPr>
            <a:picLocks noChangeAspect="1"/>
          </p:cNvPicPr>
          <p:nvPr/>
        </p:nvPicPr>
        <p:blipFill>
          <a:blip r:embed="rId4"/>
          <a:srcRect b="2742"/>
          <a:stretch>
            <a:fillRect/>
          </a:stretch>
        </p:blipFill>
        <p:spPr bwMode="auto">
          <a:xfrm>
            <a:off x="2514600" y="2133600"/>
            <a:ext cx="4451350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ED84967D-BC11-4843-B5FF-BF9FADEFB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93"/>
    </mc:Choice>
    <mc:Fallback>
      <p:transition spd="slow" advTm="53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Nature of Wind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65125" y="1141413"/>
            <a:ext cx="4130675" cy="510698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>
                <a:ea typeface="ヒラギノ角ゴ Pro W3" charset="-128"/>
              </a:rPr>
              <a:t>Origination of wind</a:t>
            </a:r>
          </a:p>
          <a:p>
            <a:pPr lvl="1" eaLnBrk="1" hangingPunct="1"/>
            <a:r>
              <a:rPr lang="en-US"/>
              <a:t>Uneven heating of Earth</a:t>
            </a:r>
            <a:r>
              <a:rPr lang="ja-JP" altLang="en-US"/>
              <a:t>’</a:t>
            </a:r>
            <a:r>
              <a:rPr lang="en-US" altLang="ja-JP"/>
              <a:t>s surface creates temperature and pressure gradients</a:t>
            </a:r>
          </a:p>
          <a:p>
            <a:pPr lvl="1" eaLnBrk="1" hangingPunct="1"/>
            <a:r>
              <a:rPr lang="en-US"/>
              <a:t>Direction of wind results from pressure gradient</a:t>
            </a:r>
          </a:p>
          <a:p>
            <a:pPr lvl="1" eaLnBrk="1" hangingPunct="1"/>
            <a:r>
              <a:rPr lang="en-US"/>
              <a:t>Winds blow from high pressure to low pressure</a:t>
            </a:r>
          </a:p>
          <a:p>
            <a:endParaRPr lang="en-US">
              <a:ea typeface="ヒラギノ角ゴ Pro W3" charset="-128"/>
            </a:endParaRPr>
          </a:p>
        </p:txBody>
      </p:sp>
      <p:pic>
        <p:nvPicPr>
          <p:cNvPr id="30724" name="Picture 5" descr="MPG_11e_Figure_05_05_L.jpg"/>
          <p:cNvPicPr>
            <a:picLocks noChangeAspect="1"/>
          </p:cNvPicPr>
          <p:nvPr/>
        </p:nvPicPr>
        <p:blipFill>
          <a:blip r:embed="rId4"/>
          <a:srcRect b="2605"/>
          <a:stretch>
            <a:fillRect/>
          </a:stretch>
        </p:blipFill>
        <p:spPr bwMode="auto">
          <a:xfrm>
            <a:off x="4724400" y="1295400"/>
            <a:ext cx="4010025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835CE19A-797A-4FD8-9CAD-CB93BD27D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03"/>
    </mc:Choice>
    <mc:Fallback>
      <p:transition spd="slow" advTm="78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Nature of Wind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ea typeface="ヒラギノ角ゴ Pro W3" charset="-128"/>
              </a:rPr>
              <a:t>Forces that govern the wind</a:t>
            </a:r>
          </a:p>
          <a:p>
            <a:pPr lvl="1" eaLnBrk="1" hangingPunct="1"/>
            <a:r>
              <a:rPr lang="en-US" dirty="0"/>
              <a:t>Pressure gradient force</a:t>
            </a:r>
          </a:p>
          <a:p>
            <a:pPr lvl="1" eaLnBrk="1" hangingPunct="1"/>
            <a:r>
              <a:rPr lang="en-US" dirty="0" err="1"/>
              <a:t>Coriolis</a:t>
            </a:r>
            <a:r>
              <a:rPr lang="en-US" dirty="0"/>
              <a:t> force</a:t>
            </a:r>
          </a:p>
          <a:p>
            <a:pPr lvl="2" eaLnBrk="1" hangingPunct="1"/>
            <a:r>
              <a:rPr lang="en-US" dirty="0"/>
              <a:t>Turns wind to the right in the Northern Hemisphere; left in Southern Hemisphere</a:t>
            </a:r>
          </a:p>
          <a:p>
            <a:pPr lvl="2" eaLnBrk="1" hangingPunct="1"/>
            <a:r>
              <a:rPr lang="en-US" dirty="0"/>
              <a:t>Only affects wind direction, not speed; though faster winds turn more</a:t>
            </a:r>
          </a:p>
          <a:p>
            <a:pPr lvl="1" eaLnBrk="1" hangingPunct="1"/>
            <a:r>
              <a:rPr lang="en-US" dirty="0"/>
              <a:t>Friction</a:t>
            </a:r>
          </a:p>
          <a:p>
            <a:pPr lvl="2" eaLnBrk="1" hangingPunct="1"/>
            <a:r>
              <a:rPr lang="en-US" dirty="0"/>
              <a:t>Wind is slowed by Earth</a:t>
            </a:r>
            <a:r>
              <a:rPr lang="ja-JP" altLang="en-US"/>
              <a:t>’</a:t>
            </a:r>
            <a:r>
              <a:rPr lang="en-US" altLang="ja-JP" dirty="0"/>
              <a:t>s surface due to friction; does not affect upper levels</a:t>
            </a:r>
          </a:p>
          <a:p>
            <a:endParaRPr lang="en-US" dirty="0">
              <a:ea typeface="ヒラギノ角ゴ Pro W3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F600182-869A-4586-B36E-375BAD971E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38"/>
    </mc:Choice>
    <mc:Fallback>
      <p:transition spd="slow" advTm="79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w0099"/>
          <p:cNvPicPr preferRelativeResize="0"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03" r="5556" b="3703"/>
          <a:stretch>
            <a:fillRect/>
          </a:stretch>
        </p:blipFill>
        <p:spPr bwMode="auto">
          <a:xfrm>
            <a:off x="3733800" y="1160463"/>
            <a:ext cx="5410200" cy="524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0" y="9525"/>
            <a:ext cx="4684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latin typeface="Arial Black" pitchFamily="34" charset="0"/>
              </a:rPr>
              <a:t>Cyclones and Anticyclones</a:t>
            </a:r>
          </a:p>
        </p:txBody>
      </p:sp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0" y="457200"/>
            <a:ext cx="7162800" cy="149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3038" indent="-173038">
              <a:spcBef>
                <a:spcPct val="10000"/>
              </a:spcBef>
              <a:buFontTx/>
              <a:buChar char="•"/>
            </a:pPr>
            <a:r>
              <a:rPr lang="en-US" sz="2000" dirty="0"/>
              <a:t>Pressure Gradient</a:t>
            </a:r>
          </a:p>
          <a:p>
            <a:pPr marL="173038" indent="-173038">
              <a:spcBef>
                <a:spcPct val="10000"/>
              </a:spcBef>
              <a:buFontTx/>
              <a:buChar char="•"/>
            </a:pPr>
            <a:r>
              <a:rPr lang="en-US" sz="2000" dirty="0" err="1"/>
              <a:t>Coriolis</a:t>
            </a:r>
            <a:r>
              <a:rPr lang="en-US" sz="2000" dirty="0"/>
              <a:t> Effect</a:t>
            </a:r>
          </a:p>
          <a:p>
            <a:pPr marL="173038" indent="-173038">
              <a:spcBef>
                <a:spcPct val="10000"/>
              </a:spcBef>
              <a:buFontTx/>
              <a:buChar char="•"/>
            </a:pPr>
            <a:r>
              <a:rPr lang="en-US" sz="2000" dirty="0"/>
              <a:t>Friction</a:t>
            </a:r>
          </a:p>
          <a:p>
            <a:pPr marL="173038" indent="-173038">
              <a:spcBef>
                <a:spcPct val="50000"/>
              </a:spcBef>
            </a:pPr>
            <a:endParaRPr lang="en-US" sz="1800" dirty="0"/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9EC59CD-539C-4861-86BF-402EC147CB8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92"/>
    </mc:Choice>
    <mc:Fallback>
      <p:transition spd="slow" advTm="4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Nature of Wind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365125" y="1141413"/>
            <a:ext cx="4206875" cy="5106987"/>
          </a:xfrm>
        </p:spPr>
        <p:txBody>
          <a:bodyPr/>
          <a:lstStyle/>
          <a:p>
            <a:pPr eaLnBrk="1" hangingPunct="1"/>
            <a:r>
              <a:rPr lang="en-US" dirty="0">
                <a:ea typeface="ヒラギノ角ゴ Pro W3" charset="-128"/>
              </a:rPr>
              <a:t>Wind speed</a:t>
            </a:r>
          </a:p>
          <a:p>
            <a:pPr lvl="1" eaLnBrk="1" hangingPunct="1"/>
            <a:r>
              <a:rPr lang="en-US" dirty="0"/>
              <a:t>Tight pressure gradients (isobars close together) indicate faster wind speeds</a:t>
            </a:r>
          </a:p>
        </p:txBody>
      </p:sp>
      <p:pic>
        <p:nvPicPr>
          <p:cNvPr id="33797" name="Picture 7" descr="MPG_11e_Figure_05_08_L.jpg"/>
          <p:cNvPicPr>
            <a:picLocks noChangeAspect="1"/>
          </p:cNvPicPr>
          <p:nvPr/>
        </p:nvPicPr>
        <p:blipFill>
          <a:blip r:embed="rId4"/>
          <a:srcRect b="6859"/>
          <a:stretch>
            <a:fillRect/>
          </a:stretch>
        </p:blipFill>
        <p:spPr bwMode="auto">
          <a:xfrm>
            <a:off x="3200400" y="3810000"/>
            <a:ext cx="54102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619C4B6-94F9-4E97-8D20-D4ACD9140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90"/>
    </mc:Choice>
    <mc:Fallback>
      <p:transition spd="slow" advTm="50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0" y="9525"/>
            <a:ext cx="4684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latin typeface="Arial Black" pitchFamily="34" charset="0"/>
              </a:rPr>
              <a:t>Cyclones and Anticyclones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1066800" y="457200"/>
            <a:ext cx="7162800" cy="202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spcBef>
                <a:spcPct val="10000"/>
              </a:spcBef>
            </a:pPr>
            <a:r>
              <a:rPr lang="en-US" i="1" u="sng" dirty="0"/>
              <a:t>Cyclone</a:t>
            </a:r>
            <a:r>
              <a:rPr lang="en-US" u="sng" dirty="0"/>
              <a:t>:</a:t>
            </a:r>
            <a:r>
              <a:rPr lang="en-US" dirty="0"/>
              <a:t> center of low atmospheric pressure</a:t>
            </a:r>
          </a:p>
          <a:p>
            <a:pPr marL="231775" indent="-231775">
              <a:spcBef>
                <a:spcPct val="10000"/>
              </a:spcBef>
              <a:buFont typeface="Wingdings" pitchFamily="2" charset="2"/>
              <a:buChar char="Ø"/>
            </a:pPr>
            <a:r>
              <a:rPr lang="en-US" sz="2000" dirty="0"/>
              <a:t>Air spirals inward (</a:t>
            </a:r>
            <a:r>
              <a:rPr lang="en-US" sz="2000" i="1" dirty="0"/>
              <a:t>convergence</a:t>
            </a:r>
            <a:r>
              <a:rPr lang="en-US" sz="2000" dirty="0"/>
              <a:t>) and upward</a:t>
            </a:r>
          </a:p>
          <a:p>
            <a:pPr marL="231775" indent="-231775">
              <a:spcBef>
                <a:spcPct val="10000"/>
              </a:spcBef>
              <a:buFont typeface="Wingdings" pitchFamily="2" charset="2"/>
              <a:buChar char="Ø"/>
            </a:pPr>
            <a:r>
              <a:rPr lang="en-US" sz="2000" dirty="0"/>
              <a:t>Associated with cloudy, rainy weather</a:t>
            </a:r>
          </a:p>
          <a:p>
            <a:pPr marL="231775" indent="-231775">
              <a:spcBef>
                <a:spcPct val="10000"/>
              </a:spcBef>
            </a:pPr>
            <a:r>
              <a:rPr lang="en-US" i="1" u="sng" dirty="0"/>
              <a:t>Anticyclone</a:t>
            </a:r>
            <a:r>
              <a:rPr lang="en-US" u="sng" dirty="0"/>
              <a:t>: </a:t>
            </a:r>
            <a:r>
              <a:rPr lang="en-US" dirty="0"/>
              <a:t>center of high atmospheric pressure</a:t>
            </a:r>
          </a:p>
          <a:p>
            <a:pPr marL="231775" indent="-231775">
              <a:spcBef>
                <a:spcPct val="10000"/>
              </a:spcBef>
              <a:buFont typeface="Wingdings" pitchFamily="2" charset="2"/>
              <a:buChar char="Ø"/>
            </a:pPr>
            <a:r>
              <a:rPr lang="en-US" sz="2000" dirty="0"/>
              <a:t>Air spirals downward and outward (</a:t>
            </a:r>
            <a:r>
              <a:rPr lang="en-US" sz="2000" i="1" dirty="0"/>
              <a:t>divergence</a:t>
            </a:r>
            <a:r>
              <a:rPr lang="en-US" sz="2000" dirty="0"/>
              <a:t>)</a:t>
            </a:r>
          </a:p>
          <a:p>
            <a:pPr marL="231775" indent="-231775">
              <a:spcBef>
                <a:spcPct val="10000"/>
              </a:spcBef>
              <a:buFont typeface="Wingdings" pitchFamily="2" charset="2"/>
              <a:buChar char="Ø"/>
            </a:pPr>
            <a:r>
              <a:rPr lang="en-US" sz="2000" dirty="0"/>
              <a:t>Associated with fair weather</a:t>
            </a:r>
          </a:p>
        </p:txBody>
      </p:sp>
      <p:pic>
        <p:nvPicPr>
          <p:cNvPr id="11268" name="Picture 6" descr="w0100"/>
          <p:cNvPicPr preferRelativeResize="0">
            <a:picLocks noChangeAspect="1" noChangeArrowheads="1"/>
          </p:cNvPicPr>
          <p:nvPr/>
        </p:nvPicPr>
        <p:blipFill>
          <a:blip r:embed="rId5"/>
          <a:srcRect l="15741" t="1234" r="15741" b="49709"/>
          <a:stretch>
            <a:fillRect/>
          </a:stretch>
        </p:blipFill>
        <p:spPr bwMode="auto">
          <a:xfrm>
            <a:off x="990600" y="2743200"/>
            <a:ext cx="6324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EC814E02-515C-4CA9-A8FD-77718B8BF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84"/>
    </mc:Choice>
    <mc:Fallback>
      <p:transition spd="slow" advTm="10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579</Words>
  <Application>Microsoft Office PowerPoint</Application>
  <PresentationFormat>On-screen Show (4:3)</PresentationFormat>
  <Paragraphs>106</Paragraphs>
  <Slides>24</Slides>
  <Notes>9</Notes>
  <HiddenSlides>0</HiddenSlides>
  <MMClips>24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ＭＳ Ｐゴシック</vt:lpstr>
      <vt:lpstr>Arial</vt:lpstr>
      <vt:lpstr>Arial Black</vt:lpstr>
      <vt:lpstr>Calibri</vt:lpstr>
      <vt:lpstr>Times New Roman</vt:lpstr>
      <vt:lpstr>Wingdings</vt:lpstr>
      <vt:lpstr>ヒラギノ角ゴ Pro W3</vt:lpstr>
      <vt:lpstr>Office Theme</vt:lpstr>
      <vt:lpstr>Chapter 5</vt:lpstr>
      <vt:lpstr>The Nature of Atmospheric Pressure</vt:lpstr>
      <vt:lpstr>PowerPoint Presentation</vt:lpstr>
      <vt:lpstr>The Nature of Pressure</vt:lpstr>
      <vt:lpstr>The Nature of Wind</vt:lpstr>
      <vt:lpstr>The Nature of Wind</vt:lpstr>
      <vt:lpstr>PowerPoint Presentation</vt:lpstr>
      <vt:lpstr>The Nature of Wind</vt:lpstr>
      <vt:lpstr>PowerPoint Presentation</vt:lpstr>
      <vt:lpstr>Vertical motions</vt:lpstr>
      <vt:lpstr>Cyclones and Anticyclones</vt:lpstr>
      <vt:lpstr>The General Circulation of the Atmosphere</vt:lpstr>
      <vt:lpstr>PowerPoint Presentation</vt:lpstr>
      <vt:lpstr>The General Circulation of the Atmosphere</vt:lpstr>
      <vt:lpstr>PowerPoint Presentation</vt:lpstr>
      <vt:lpstr>PowerPoint Presentation</vt:lpstr>
      <vt:lpstr>PowerPoint Presentation</vt:lpstr>
      <vt:lpstr>The General Circulation of the Atmosphere</vt:lpstr>
      <vt:lpstr>Modifications to the General Circulation</vt:lpstr>
      <vt:lpstr>Localized Wind Systems</vt:lpstr>
      <vt:lpstr>PowerPoint Presentation</vt:lpstr>
      <vt:lpstr>Modifications to the General Circulation</vt:lpstr>
      <vt:lpstr>PowerPoint Presentation</vt:lpstr>
      <vt:lpstr>El Niño-Southern Oscillation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Administrator</dc:creator>
  <cp:lastModifiedBy>greg57</cp:lastModifiedBy>
  <cp:revision>7</cp:revision>
  <dcterms:created xsi:type="dcterms:W3CDTF">2014-10-06T19:24:03Z</dcterms:created>
  <dcterms:modified xsi:type="dcterms:W3CDTF">2017-10-12T17:58:37Z</dcterms:modified>
</cp:coreProperties>
</file>